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7" r:id="rId2"/>
    <p:sldId id="258" r:id="rId3"/>
    <p:sldId id="259" r:id="rId4"/>
    <p:sldId id="260" r:id="rId5"/>
    <p:sldId id="261" r:id="rId6"/>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76" d="100"/>
          <a:sy n="76" d="100"/>
        </p:scale>
        <p:origin x="-1116"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he-IL"/>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he-IL"/>
          </a:p>
        </p:txBody>
      </p:sp>
      <p:sp>
        <p:nvSpPr>
          <p:cNvPr id="4" name="Date Placeholder 3"/>
          <p:cNvSpPr>
            <a:spLocks noGrp="1"/>
          </p:cNvSpPr>
          <p:nvPr>
            <p:ph type="dt" sz="half" idx="10"/>
          </p:nvPr>
        </p:nvSpPr>
        <p:spPr/>
        <p:txBody>
          <a:bodyPr/>
          <a:lstStyle/>
          <a:p>
            <a:fld id="{AE9222B2-8233-4431-983B-91D0800F22F2}" type="datetimeFigureOut">
              <a:rPr lang="he-IL" smtClean="0"/>
              <a:t>י"ב/אדר/תשע"ה</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AA271D29-9F31-4E8E-8E21-E20BB80D954C}" type="slidenum">
              <a:rPr lang="he-IL" smtClean="0"/>
              <a:t>‹#›</a:t>
            </a:fld>
            <a:endParaRPr lang="he-IL"/>
          </a:p>
        </p:txBody>
      </p:sp>
    </p:spTree>
    <p:extLst>
      <p:ext uri="{BB962C8B-B14F-4D97-AF65-F5344CB8AC3E}">
        <p14:creationId xmlns:p14="http://schemas.microsoft.com/office/powerpoint/2010/main" val="1032278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Date Placeholder 3"/>
          <p:cNvSpPr>
            <a:spLocks noGrp="1"/>
          </p:cNvSpPr>
          <p:nvPr>
            <p:ph type="dt" sz="half" idx="10"/>
          </p:nvPr>
        </p:nvSpPr>
        <p:spPr/>
        <p:txBody>
          <a:bodyPr/>
          <a:lstStyle/>
          <a:p>
            <a:fld id="{AE9222B2-8233-4431-983B-91D0800F22F2}" type="datetimeFigureOut">
              <a:rPr lang="he-IL" smtClean="0"/>
              <a:t>י"ב/אדר/תשע"ה</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AA271D29-9F31-4E8E-8E21-E20BB80D954C}" type="slidenum">
              <a:rPr lang="he-IL" smtClean="0"/>
              <a:t>‹#›</a:t>
            </a:fld>
            <a:endParaRPr lang="he-IL"/>
          </a:p>
        </p:txBody>
      </p:sp>
    </p:spTree>
    <p:extLst>
      <p:ext uri="{BB962C8B-B14F-4D97-AF65-F5344CB8AC3E}">
        <p14:creationId xmlns:p14="http://schemas.microsoft.com/office/powerpoint/2010/main" val="299931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he-I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9222B2-8233-4431-983B-91D0800F22F2}" type="datetimeFigureOut">
              <a:rPr lang="he-IL" smtClean="0"/>
              <a:t>י"ב/אדר/תשע"ה</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AA271D29-9F31-4E8E-8E21-E20BB80D954C}" type="slidenum">
              <a:rPr lang="he-IL" smtClean="0"/>
              <a:t>‹#›</a:t>
            </a:fld>
            <a:endParaRPr lang="he-IL"/>
          </a:p>
        </p:txBody>
      </p:sp>
    </p:spTree>
    <p:extLst>
      <p:ext uri="{BB962C8B-B14F-4D97-AF65-F5344CB8AC3E}">
        <p14:creationId xmlns:p14="http://schemas.microsoft.com/office/powerpoint/2010/main" val="3376187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Date Placeholder 4"/>
          <p:cNvSpPr>
            <a:spLocks noGrp="1"/>
          </p:cNvSpPr>
          <p:nvPr>
            <p:ph type="dt" sz="half" idx="10"/>
          </p:nvPr>
        </p:nvSpPr>
        <p:spPr/>
        <p:txBody>
          <a:bodyPr/>
          <a:lstStyle/>
          <a:p>
            <a:fld id="{AE9222B2-8233-4431-983B-91D0800F22F2}" type="datetimeFigureOut">
              <a:rPr lang="he-IL" smtClean="0"/>
              <a:t>י"ב/אדר/תשע"ה</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AA271D29-9F31-4E8E-8E21-E20BB80D954C}" type="slidenum">
              <a:rPr lang="he-IL" smtClean="0"/>
              <a:t>‹#›</a:t>
            </a:fld>
            <a:endParaRPr lang="he-IL"/>
          </a:p>
        </p:txBody>
      </p:sp>
    </p:spTree>
    <p:extLst>
      <p:ext uri="{BB962C8B-B14F-4D97-AF65-F5344CB8AC3E}">
        <p14:creationId xmlns:p14="http://schemas.microsoft.com/office/powerpoint/2010/main" val="500795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he-I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7" name="Date Placeholder 6"/>
          <p:cNvSpPr>
            <a:spLocks noGrp="1"/>
          </p:cNvSpPr>
          <p:nvPr>
            <p:ph type="dt" sz="half" idx="10"/>
          </p:nvPr>
        </p:nvSpPr>
        <p:spPr/>
        <p:txBody>
          <a:bodyPr/>
          <a:lstStyle/>
          <a:p>
            <a:fld id="{AE9222B2-8233-4431-983B-91D0800F22F2}" type="datetimeFigureOut">
              <a:rPr lang="he-IL" smtClean="0"/>
              <a:t>י"ב/אדר/תשע"ה</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AA271D29-9F31-4E8E-8E21-E20BB80D954C}" type="slidenum">
              <a:rPr lang="he-IL" smtClean="0"/>
              <a:t>‹#›</a:t>
            </a:fld>
            <a:endParaRPr lang="he-IL"/>
          </a:p>
        </p:txBody>
      </p:sp>
    </p:spTree>
    <p:extLst>
      <p:ext uri="{BB962C8B-B14F-4D97-AF65-F5344CB8AC3E}">
        <p14:creationId xmlns:p14="http://schemas.microsoft.com/office/powerpoint/2010/main" val="22244127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Date Placeholder 2"/>
          <p:cNvSpPr>
            <a:spLocks noGrp="1"/>
          </p:cNvSpPr>
          <p:nvPr>
            <p:ph type="dt" sz="half" idx="10"/>
          </p:nvPr>
        </p:nvSpPr>
        <p:spPr/>
        <p:txBody>
          <a:bodyPr/>
          <a:lstStyle/>
          <a:p>
            <a:fld id="{AE9222B2-8233-4431-983B-91D0800F22F2}" type="datetimeFigureOut">
              <a:rPr lang="he-IL" smtClean="0"/>
              <a:t>י"ב/אדר/תשע"ה</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AA271D29-9F31-4E8E-8E21-E20BB80D954C}" type="slidenum">
              <a:rPr lang="he-IL" smtClean="0"/>
              <a:t>‹#›</a:t>
            </a:fld>
            <a:endParaRPr lang="he-IL"/>
          </a:p>
        </p:txBody>
      </p:sp>
    </p:spTree>
    <p:extLst>
      <p:ext uri="{BB962C8B-B14F-4D97-AF65-F5344CB8AC3E}">
        <p14:creationId xmlns:p14="http://schemas.microsoft.com/office/powerpoint/2010/main" val="2793812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9222B2-8233-4431-983B-91D0800F22F2}" type="datetimeFigureOut">
              <a:rPr lang="he-IL" smtClean="0"/>
              <a:t>י"ב/אדר/תשע"ה</a:t>
            </a:fld>
            <a:endParaRPr lang="he-IL"/>
          </a:p>
        </p:txBody>
      </p:sp>
      <p:sp>
        <p:nvSpPr>
          <p:cNvPr id="3" name="Footer Placeholder 2"/>
          <p:cNvSpPr>
            <a:spLocks noGrp="1"/>
          </p:cNvSpPr>
          <p:nvPr>
            <p:ph type="ftr" sz="quarter" idx="11"/>
          </p:nvPr>
        </p:nvSpPr>
        <p:spPr/>
        <p:txBody>
          <a:bodyPr/>
          <a:lstStyle/>
          <a:p>
            <a:endParaRPr lang="he-IL"/>
          </a:p>
        </p:txBody>
      </p:sp>
      <p:sp>
        <p:nvSpPr>
          <p:cNvPr id="4" name="Slide Number Placeholder 3"/>
          <p:cNvSpPr>
            <a:spLocks noGrp="1"/>
          </p:cNvSpPr>
          <p:nvPr>
            <p:ph type="sldNum" sz="quarter" idx="12"/>
          </p:nvPr>
        </p:nvSpPr>
        <p:spPr/>
        <p:txBody>
          <a:bodyPr/>
          <a:lstStyle/>
          <a:p>
            <a:fld id="{AA271D29-9F31-4E8E-8E21-E20BB80D954C}" type="slidenum">
              <a:rPr lang="he-IL" smtClean="0"/>
              <a:t>‹#›</a:t>
            </a:fld>
            <a:endParaRPr lang="he-IL"/>
          </a:p>
        </p:txBody>
      </p:sp>
    </p:spTree>
    <p:extLst>
      <p:ext uri="{BB962C8B-B14F-4D97-AF65-F5344CB8AC3E}">
        <p14:creationId xmlns:p14="http://schemas.microsoft.com/office/powerpoint/2010/main" val="78169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he-I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9222B2-8233-4431-983B-91D0800F22F2}" type="datetimeFigureOut">
              <a:rPr lang="he-IL" smtClean="0"/>
              <a:t>י"ב/אדר/תשע"ה</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AA271D29-9F31-4E8E-8E21-E20BB80D954C}" type="slidenum">
              <a:rPr lang="he-IL" smtClean="0"/>
              <a:t>‹#›</a:t>
            </a:fld>
            <a:endParaRPr lang="he-IL"/>
          </a:p>
        </p:txBody>
      </p:sp>
    </p:spTree>
    <p:extLst>
      <p:ext uri="{BB962C8B-B14F-4D97-AF65-F5344CB8AC3E}">
        <p14:creationId xmlns:p14="http://schemas.microsoft.com/office/powerpoint/2010/main" val="197974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he-I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9222B2-8233-4431-983B-91D0800F22F2}" type="datetimeFigureOut">
              <a:rPr lang="he-IL" smtClean="0"/>
              <a:t>י"ב/אדר/תשע"ה</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AA271D29-9F31-4E8E-8E21-E20BB80D954C}" type="slidenum">
              <a:rPr lang="he-IL" smtClean="0"/>
              <a:t>‹#›</a:t>
            </a:fld>
            <a:endParaRPr lang="he-IL"/>
          </a:p>
        </p:txBody>
      </p:sp>
    </p:spTree>
    <p:extLst>
      <p:ext uri="{BB962C8B-B14F-4D97-AF65-F5344CB8AC3E}">
        <p14:creationId xmlns:p14="http://schemas.microsoft.com/office/powerpoint/2010/main" val="2304922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Date Placeholder 3"/>
          <p:cNvSpPr>
            <a:spLocks noGrp="1"/>
          </p:cNvSpPr>
          <p:nvPr>
            <p:ph type="dt" sz="half" idx="10"/>
          </p:nvPr>
        </p:nvSpPr>
        <p:spPr/>
        <p:txBody>
          <a:bodyPr/>
          <a:lstStyle/>
          <a:p>
            <a:fld id="{AE9222B2-8233-4431-983B-91D0800F22F2}" type="datetimeFigureOut">
              <a:rPr lang="he-IL" smtClean="0"/>
              <a:t>י"ב/אדר/תשע"ה</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AA271D29-9F31-4E8E-8E21-E20BB80D954C}" type="slidenum">
              <a:rPr lang="he-IL" smtClean="0"/>
              <a:t>‹#›</a:t>
            </a:fld>
            <a:endParaRPr lang="he-IL"/>
          </a:p>
        </p:txBody>
      </p:sp>
    </p:spTree>
    <p:extLst>
      <p:ext uri="{BB962C8B-B14F-4D97-AF65-F5344CB8AC3E}">
        <p14:creationId xmlns:p14="http://schemas.microsoft.com/office/powerpoint/2010/main" val="24885194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he-IL"/>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Date Placeholder 3"/>
          <p:cNvSpPr>
            <a:spLocks noGrp="1"/>
          </p:cNvSpPr>
          <p:nvPr>
            <p:ph type="dt" sz="half" idx="10"/>
          </p:nvPr>
        </p:nvSpPr>
        <p:spPr/>
        <p:txBody>
          <a:bodyPr/>
          <a:lstStyle/>
          <a:p>
            <a:fld id="{AE9222B2-8233-4431-983B-91D0800F22F2}" type="datetimeFigureOut">
              <a:rPr lang="he-IL" smtClean="0"/>
              <a:t>י"ב/אדר/תשע"ה</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AA271D29-9F31-4E8E-8E21-E20BB80D954C}" type="slidenum">
              <a:rPr lang="he-IL" smtClean="0"/>
              <a:t>‹#›</a:t>
            </a:fld>
            <a:endParaRPr lang="he-IL"/>
          </a:p>
        </p:txBody>
      </p:sp>
    </p:spTree>
    <p:extLst>
      <p:ext uri="{BB962C8B-B14F-4D97-AF65-F5344CB8AC3E}">
        <p14:creationId xmlns:p14="http://schemas.microsoft.com/office/powerpoint/2010/main" val="4184640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he-IL"/>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AE9222B2-8233-4431-983B-91D0800F22F2}" type="datetimeFigureOut">
              <a:rPr lang="he-IL" smtClean="0"/>
              <a:t>י"ב/אדר/תשע"ה</a:t>
            </a:fld>
            <a:endParaRPr lang="he-IL"/>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AA271D29-9F31-4E8E-8E21-E20BB80D954C}" type="slidenum">
              <a:rPr lang="he-IL" smtClean="0"/>
              <a:t>‹#›</a:t>
            </a:fld>
            <a:endParaRPr lang="he-IL"/>
          </a:p>
        </p:txBody>
      </p:sp>
    </p:spTree>
    <p:extLst>
      <p:ext uri="{BB962C8B-B14F-4D97-AF65-F5344CB8AC3E}">
        <p14:creationId xmlns:p14="http://schemas.microsoft.com/office/powerpoint/2010/main" val="29118381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gif"/><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835696" y="332656"/>
            <a:ext cx="5688632" cy="461665"/>
          </a:xfrm>
          <a:prstGeom prst="rect">
            <a:avLst/>
          </a:prstGeom>
        </p:spPr>
        <p:txBody>
          <a:bodyPr wrap="square">
            <a:spAutoFit/>
          </a:bodyPr>
          <a:lstStyle/>
          <a:p>
            <a:pPr algn="ctr" rtl="1"/>
            <a:r>
              <a:rPr lang="he-IL" sz="2400" dirty="0" smtClean="0">
                <a:solidFill>
                  <a:schemeClr val="tx2"/>
                </a:solidFill>
                <a:latin typeface="Verdana" pitchFamily="34" charset="0"/>
              </a:rPr>
              <a:t>טכנולוגיות ויישומי תאורה</a:t>
            </a:r>
            <a:endParaRPr lang="en-US" sz="2400" dirty="0">
              <a:solidFill>
                <a:schemeClr val="tx2"/>
              </a:solidFill>
            </a:endParaRPr>
          </a:p>
        </p:txBody>
      </p:sp>
      <p:sp>
        <p:nvSpPr>
          <p:cNvPr id="6" name="TextBox 5"/>
          <p:cNvSpPr txBox="1"/>
          <p:nvPr/>
        </p:nvSpPr>
        <p:spPr>
          <a:xfrm>
            <a:off x="251520" y="620688"/>
            <a:ext cx="8640960" cy="3970318"/>
          </a:xfrm>
          <a:prstGeom prst="rect">
            <a:avLst/>
          </a:prstGeom>
          <a:noFill/>
        </p:spPr>
        <p:txBody>
          <a:bodyPr wrap="square" rtlCol="0">
            <a:spAutoFit/>
          </a:bodyPr>
          <a:lstStyle/>
          <a:p>
            <a:pPr algn="r" rtl="1"/>
            <a:r>
              <a:rPr lang="he-IL" b="1" dirty="0" smtClean="0"/>
              <a:t>מה הוא אור?</a:t>
            </a:r>
          </a:p>
          <a:p>
            <a:pPr algn="r" rtl="1"/>
            <a:endParaRPr lang="he-IL" dirty="0" smtClean="0"/>
          </a:p>
          <a:p>
            <a:pPr algn="r" rtl="1"/>
            <a:r>
              <a:rPr lang="he-IL" dirty="0" smtClean="0"/>
              <a:t>לשאלה זו אין תשובה פשוטה ונחוצות שתי תאוריות מקובלות על מנת לענות עליה: תאוריית הגלים ותאוריית הקוואנטים.</a:t>
            </a:r>
          </a:p>
          <a:p>
            <a:pPr algn="r" rtl="1"/>
            <a:endParaRPr lang="he-IL" dirty="0" smtClean="0"/>
          </a:p>
          <a:p>
            <a:pPr algn="r" rtl="1"/>
            <a:r>
              <a:rPr lang="he-IL" dirty="0" smtClean="0"/>
              <a:t>האור הוא חלק צר מתחום רחב של גלים אלקטרומגנטיים, אותו אנו מסוגלים לחוש באמצעות מערכת הראייה האנושית.</a:t>
            </a:r>
          </a:p>
          <a:p>
            <a:pPr algn="r" rtl="1"/>
            <a:endParaRPr lang="he-IL" dirty="0" smtClean="0"/>
          </a:p>
          <a:p>
            <a:pPr algn="r" rtl="1"/>
            <a:r>
              <a:rPr lang="he-IL" dirty="0" smtClean="0"/>
              <a:t>אנרגיה אלקטרומגנטית נוצרת כאשר אלקטרונים המקיפים את גרעין האטום חוזרים למסלול קרוב יותר לגרעין לאחר שאנרגיה ממקור חיצוני הרחיקה אותם ממנו. בתהליך החזרה למסלול הקרוב יותר לגרעין נפלטת אנרגיה הנקראת אנרגיה אלקטרומגנטית. אחד המופעים של אנרגיה זו הוא האור הנראה.</a:t>
            </a:r>
          </a:p>
          <a:p>
            <a:pPr algn="r" rtl="1"/>
            <a:endParaRPr lang="he-IL" dirty="0" smtClean="0"/>
          </a:p>
          <a:p>
            <a:pPr algn="r" rtl="1"/>
            <a:endParaRPr lang="en-US" dirty="0"/>
          </a:p>
        </p:txBody>
      </p:sp>
      <p:pic>
        <p:nvPicPr>
          <p:cNvPr id="130054" name="Picture 6" descr="http://www.pro-lite.uk.com/Image/LVN%20Electromagnetic%20Spectrum%20558.jpg"/>
          <p:cNvPicPr>
            <a:picLocks noChangeAspect="1" noChangeArrowheads="1"/>
          </p:cNvPicPr>
          <p:nvPr/>
        </p:nvPicPr>
        <p:blipFill>
          <a:blip r:embed="rId2" cstate="print"/>
          <a:srcRect/>
          <a:stretch>
            <a:fillRect/>
          </a:stretch>
        </p:blipFill>
        <p:spPr bwMode="auto">
          <a:xfrm>
            <a:off x="1921345" y="3733800"/>
            <a:ext cx="5314951" cy="3124200"/>
          </a:xfrm>
          <a:prstGeom prst="rect">
            <a:avLst/>
          </a:prstGeom>
          <a:noFill/>
        </p:spPr>
      </p:pic>
      <p:sp>
        <p:nvSpPr>
          <p:cNvPr id="7" name="Rectangle 158"/>
          <p:cNvSpPr>
            <a:spLocks noChangeArrowheads="1"/>
          </p:cNvSpPr>
          <p:nvPr/>
        </p:nvSpPr>
        <p:spPr bwMode="auto">
          <a:xfrm>
            <a:off x="5664194" y="115888"/>
            <a:ext cx="3506088" cy="369332"/>
          </a:xfrm>
          <a:prstGeom prst="rect">
            <a:avLst/>
          </a:prstGeom>
          <a:noFill/>
          <a:ln w="9525">
            <a:noFill/>
            <a:miter lim="800000"/>
            <a:headEnd/>
            <a:tailEnd/>
          </a:ln>
          <a:effectLst/>
        </p:spPr>
        <p:txBody>
          <a:bodyPr wrap="none">
            <a:spAutoFit/>
          </a:bodyPr>
          <a:lstStyle/>
          <a:p>
            <a:pPr rtl="1">
              <a:defRPr/>
            </a:pPr>
            <a:r>
              <a:rPr lang="he-IL" dirty="0">
                <a:solidFill>
                  <a:srgbClr val="C00000"/>
                </a:solidFill>
                <a:cs typeface="Arial" charset="0"/>
              </a:rPr>
              <a:t>מיומנויות צילום </a:t>
            </a:r>
            <a:r>
              <a:rPr lang="he-IL" dirty="0" smtClean="0">
                <a:solidFill>
                  <a:srgbClr val="C00000"/>
                </a:solidFill>
                <a:cs typeface="Arial" charset="0"/>
              </a:rPr>
              <a:t>וטכנולוגיה</a:t>
            </a:r>
            <a:r>
              <a:rPr lang="en-US" dirty="0" smtClean="0">
                <a:solidFill>
                  <a:srgbClr val="C00000"/>
                </a:solidFill>
                <a:cs typeface="Arial" charset="0"/>
              </a:rPr>
              <a:t>,</a:t>
            </a:r>
            <a:r>
              <a:rPr lang="he-IL" dirty="0" smtClean="0">
                <a:solidFill>
                  <a:srgbClr val="C00000"/>
                </a:solidFill>
                <a:cs typeface="Arial" charset="0"/>
              </a:rPr>
              <a:t> גבי </a:t>
            </a:r>
            <a:r>
              <a:rPr lang="he-IL" dirty="0">
                <a:solidFill>
                  <a:srgbClr val="C00000"/>
                </a:solidFill>
                <a:cs typeface="Arial" charset="0"/>
              </a:rPr>
              <a:t>גולן </a:t>
            </a:r>
            <a:r>
              <a:rPr lang="en-US" dirty="0">
                <a:solidFill>
                  <a:srgbClr val="C00000"/>
                </a:solidFill>
                <a:cs typeface="Arial" charset="0"/>
              </a:rPr>
              <a:t>©</a:t>
            </a:r>
          </a:p>
        </p:txBody>
      </p:sp>
    </p:spTree>
    <p:extLst>
      <p:ext uri="{BB962C8B-B14F-4D97-AF65-F5344CB8AC3E}">
        <p14:creationId xmlns:p14="http://schemas.microsoft.com/office/powerpoint/2010/main" val="43252371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Effect transition="in" filter="wipe(down)">
                                      <p:cBhvr>
                                        <p:cTn id="7" dur="500"/>
                                        <p:tgtEl>
                                          <p:spTgt spid="6">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xEl>
                                              <p:pRg st="6" end="6"/>
                                            </p:txEl>
                                          </p:spTgt>
                                        </p:tgtEl>
                                        <p:attrNameLst>
                                          <p:attrName>style.visibility</p:attrName>
                                        </p:attrNameLst>
                                      </p:cBhvr>
                                      <p:to>
                                        <p:strVal val="visible"/>
                                      </p:to>
                                    </p:set>
                                    <p:animEffect transition="in" filter="wipe(down)">
                                      <p:cBhvr>
                                        <p:cTn id="12" dur="500"/>
                                        <p:tgtEl>
                                          <p:spTgt spid="6">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30054"/>
                                        </p:tgtEl>
                                        <p:attrNameLst>
                                          <p:attrName>style.visibility</p:attrName>
                                        </p:attrNameLst>
                                      </p:cBhvr>
                                      <p:to>
                                        <p:strVal val="visible"/>
                                      </p:to>
                                    </p:set>
                                    <p:animEffect transition="in" filter="wipe(down)">
                                      <p:cBhvr>
                                        <p:cTn id="17" dur="500"/>
                                        <p:tgtEl>
                                          <p:spTgt spid="130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835696" y="548680"/>
            <a:ext cx="5688632" cy="461665"/>
          </a:xfrm>
          <a:prstGeom prst="rect">
            <a:avLst/>
          </a:prstGeom>
        </p:spPr>
        <p:txBody>
          <a:bodyPr wrap="square">
            <a:spAutoFit/>
          </a:bodyPr>
          <a:lstStyle/>
          <a:p>
            <a:pPr algn="ctr" rtl="1"/>
            <a:r>
              <a:rPr lang="he-IL" sz="2400" dirty="0" smtClean="0">
                <a:solidFill>
                  <a:schemeClr val="tx2"/>
                </a:solidFill>
                <a:latin typeface="Verdana" pitchFamily="34" charset="0"/>
              </a:rPr>
              <a:t>טכנולוגיות ויישומי תאורה</a:t>
            </a:r>
            <a:endParaRPr lang="en-US" sz="2400" dirty="0">
              <a:solidFill>
                <a:schemeClr val="tx2"/>
              </a:solidFill>
            </a:endParaRPr>
          </a:p>
        </p:txBody>
      </p:sp>
      <p:sp>
        <p:nvSpPr>
          <p:cNvPr id="6" name="TextBox 5"/>
          <p:cNvSpPr txBox="1"/>
          <p:nvPr/>
        </p:nvSpPr>
        <p:spPr>
          <a:xfrm>
            <a:off x="251520" y="1124744"/>
            <a:ext cx="8640960" cy="2308324"/>
          </a:xfrm>
          <a:prstGeom prst="rect">
            <a:avLst/>
          </a:prstGeom>
          <a:noFill/>
        </p:spPr>
        <p:txBody>
          <a:bodyPr wrap="square" rtlCol="0">
            <a:spAutoFit/>
          </a:bodyPr>
          <a:lstStyle/>
          <a:p>
            <a:pPr algn="r" rtl="1"/>
            <a:r>
              <a:rPr lang="he-IL" dirty="0" smtClean="0"/>
              <a:t>אלקטרון העולה ויורד בין מסלולים המקיפים את גרעין האטום נקרא אלקטרון רוטט. במהלך המעבר בין המצבים האנרגטיים האלקטרון יוצר שדה חשמלי. כל שינוי בשדה חשמלי משפיע גם על השדה המגנטי ולכן האנרגיה המשתחררת בתהליך נקראת אנרגיה אלקטרומגנטית.</a:t>
            </a:r>
          </a:p>
          <a:p>
            <a:pPr algn="r" rtl="1"/>
            <a:endParaRPr lang="he-IL" dirty="0" smtClean="0"/>
          </a:p>
          <a:p>
            <a:pPr algn="r" rtl="1"/>
            <a:r>
              <a:rPr lang="he-IL" dirty="0" smtClean="0"/>
              <a:t>השינויים בשדה החשמלי גורמים לשינוי תזזיתי בשדה המגנטי המתפשט לכל הכיוונים. זוהי למעשה הקרינה האלקטרומגנטית הנעה כגל, בעל אורך גל נתון ותדר נתון.</a:t>
            </a:r>
          </a:p>
          <a:p>
            <a:pPr algn="r" rtl="1"/>
            <a:endParaRPr lang="he-IL" dirty="0" smtClean="0"/>
          </a:p>
          <a:p>
            <a:pPr algn="r" rtl="1"/>
            <a:endParaRPr lang="en-US" dirty="0"/>
          </a:p>
        </p:txBody>
      </p:sp>
      <p:pic>
        <p:nvPicPr>
          <p:cNvPr id="9" name="Picture 7" descr="Simple_harmonic_motion_animation.gif"/>
          <p:cNvPicPr>
            <a:picLocks noChangeAspect="1"/>
          </p:cNvPicPr>
          <p:nvPr/>
        </p:nvPicPr>
        <p:blipFill>
          <a:blip r:embed="rId2" cstate="print"/>
          <a:srcRect/>
          <a:stretch>
            <a:fillRect/>
          </a:stretch>
        </p:blipFill>
        <p:spPr bwMode="auto">
          <a:xfrm>
            <a:off x="4427984" y="4378424"/>
            <a:ext cx="4694118" cy="2218928"/>
          </a:xfrm>
          <a:prstGeom prst="rect">
            <a:avLst/>
          </a:prstGeom>
          <a:noFill/>
          <a:ln w="9525">
            <a:noFill/>
            <a:miter lim="800000"/>
            <a:headEnd/>
            <a:tailEnd/>
          </a:ln>
        </p:spPr>
      </p:pic>
      <p:pic>
        <p:nvPicPr>
          <p:cNvPr id="12" name="Picture 11" descr="flash007.jpg"/>
          <p:cNvPicPr>
            <a:picLocks noChangeAspect="1"/>
          </p:cNvPicPr>
          <p:nvPr/>
        </p:nvPicPr>
        <p:blipFill>
          <a:blip r:embed="rId3" cstate="print"/>
          <a:stretch>
            <a:fillRect/>
          </a:stretch>
        </p:blipFill>
        <p:spPr>
          <a:xfrm>
            <a:off x="179512" y="4941168"/>
            <a:ext cx="4157472" cy="1673352"/>
          </a:xfrm>
          <a:prstGeom prst="rect">
            <a:avLst/>
          </a:prstGeom>
        </p:spPr>
      </p:pic>
      <p:pic>
        <p:nvPicPr>
          <p:cNvPr id="13" name="Picture 12" descr="flash008.jpg"/>
          <p:cNvPicPr>
            <a:picLocks noChangeAspect="1"/>
          </p:cNvPicPr>
          <p:nvPr/>
        </p:nvPicPr>
        <p:blipFill>
          <a:blip r:embed="rId4" cstate="print"/>
          <a:stretch>
            <a:fillRect/>
          </a:stretch>
        </p:blipFill>
        <p:spPr>
          <a:xfrm>
            <a:off x="179512" y="2924453"/>
            <a:ext cx="3096344" cy="1895203"/>
          </a:xfrm>
          <a:prstGeom prst="rect">
            <a:avLst/>
          </a:prstGeom>
        </p:spPr>
      </p:pic>
      <p:sp>
        <p:nvSpPr>
          <p:cNvPr id="2" name="Rectangle 1"/>
          <p:cNvSpPr/>
          <p:nvPr/>
        </p:nvSpPr>
        <p:spPr>
          <a:xfrm>
            <a:off x="5407269" y="179348"/>
            <a:ext cx="3506088" cy="369332"/>
          </a:xfrm>
          <a:prstGeom prst="rect">
            <a:avLst/>
          </a:prstGeom>
        </p:spPr>
        <p:txBody>
          <a:bodyPr wrap="none">
            <a:spAutoFit/>
          </a:bodyPr>
          <a:lstStyle/>
          <a:p>
            <a:pPr>
              <a:defRPr/>
            </a:pPr>
            <a:r>
              <a:rPr lang="he-IL" dirty="0">
                <a:solidFill>
                  <a:srgbClr val="C00000"/>
                </a:solidFill>
                <a:cs typeface="Arial" charset="0"/>
              </a:rPr>
              <a:t>מיומנויות צילום וטכנולוגיה</a:t>
            </a:r>
            <a:r>
              <a:rPr lang="en-US" dirty="0">
                <a:solidFill>
                  <a:srgbClr val="C00000"/>
                </a:solidFill>
                <a:cs typeface="Arial" charset="0"/>
              </a:rPr>
              <a:t>,</a:t>
            </a:r>
            <a:r>
              <a:rPr lang="he-IL" dirty="0">
                <a:solidFill>
                  <a:srgbClr val="C00000"/>
                </a:solidFill>
                <a:cs typeface="Arial" charset="0"/>
              </a:rPr>
              <a:t> גבי גולן </a:t>
            </a:r>
            <a:r>
              <a:rPr lang="en-US" dirty="0">
                <a:solidFill>
                  <a:srgbClr val="C00000"/>
                </a:solidFill>
                <a:cs typeface="Arial" charset="0"/>
              </a:rPr>
              <a:t>©</a:t>
            </a:r>
            <a:endParaRPr lang="en-US" dirty="0">
              <a:solidFill>
                <a:srgbClr val="C00000"/>
              </a:solidFill>
              <a:cs typeface="Arial" charset="0"/>
            </a:endParaRPr>
          </a:p>
        </p:txBody>
      </p:sp>
    </p:spTree>
    <p:extLst>
      <p:ext uri="{BB962C8B-B14F-4D97-AF65-F5344CB8AC3E}">
        <p14:creationId xmlns:p14="http://schemas.microsoft.com/office/powerpoint/2010/main" val="75515011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835696" y="476672"/>
            <a:ext cx="5688632" cy="461665"/>
          </a:xfrm>
          <a:prstGeom prst="rect">
            <a:avLst/>
          </a:prstGeom>
        </p:spPr>
        <p:txBody>
          <a:bodyPr wrap="square">
            <a:spAutoFit/>
          </a:bodyPr>
          <a:lstStyle/>
          <a:p>
            <a:pPr algn="ctr" rtl="1"/>
            <a:r>
              <a:rPr lang="he-IL" sz="2400" dirty="0" smtClean="0">
                <a:solidFill>
                  <a:schemeClr val="tx2"/>
                </a:solidFill>
                <a:latin typeface="Verdana" pitchFamily="34" charset="0"/>
              </a:rPr>
              <a:t>טכנולוגיות ויישומי תאורה</a:t>
            </a:r>
            <a:endParaRPr lang="en-US" sz="2400" dirty="0">
              <a:solidFill>
                <a:schemeClr val="tx2"/>
              </a:solidFill>
            </a:endParaRPr>
          </a:p>
        </p:txBody>
      </p:sp>
      <p:sp>
        <p:nvSpPr>
          <p:cNvPr id="8" name="TextBox 7"/>
          <p:cNvSpPr txBox="1"/>
          <p:nvPr/>
        </p:nvSpPr>
        <p:spPr>
          <a:xfrm>
            <a:off x="179512" y="1268760"/>
            <a:ext cx="8856984" cy="1477328"/>
          </a:xfrm>
          <a:prstGeom prst="rect">
            <a:avLst/>
          </a:prstGeom>
          <a:noFill/>
        </p:spPr>
        <p:txBody>
          <a:bodyPr wrap="square" rtlCol="1">
            <a:spAutoFit/>
          </a:bodyPr>
          <a:lstStyle/>
          <a:p>
            <a:pPr algn="r" rtl="1"/>
            <a:r>
              <a:rPr lang="he-IL" dirty="0" smtClean="0"/>
              <a:t>אורך הגל תלוי בתדר שלו. האנרגיה פרופורציונלית לתדר: ככל שאורך הגל קצר יותר האנרגיה גבוהה יותר. אורך הגל משפיע על תחושת הצבע שלנו, וכך אור באורך גל של 400 ננומטר גורם לתחושה אותה אנו מכנים כחול. אור באורך גל של 500 ננמטר גורם לתחושה אותה אנו מכנים ירוק.</a:t>
            </a:r>
          </a:p>
          <a:p>
            <a:pPr algn="r" rtl="1"/>
            <a:r>
              <a:rPr lang="he-IL" dirty="0" smtClean="0"/>
              <a:t>גובה הגל או המשרעת שלו (</a:t>
            </a:r>
            <a:r>
              <a:rPr lang="en-US" dirty="0" smtClean="0"/>
              <a:t>Amplitude</a:t>
            </a:r>
            <a:r>
              <a:rPr lang="he-IL" dirty="0" smtClean="0"/>
              <a:t>) קובע את עצמת הגל, ובמקרה של אור נראה את הבהיקות שלו.</a:t>
            </a:r>
            <a:endParaRPr lang="he-IL" dirty="0"/>
          </a:p>
        </p:txBody>
      </p:sp>
      <p:pic>
        <p:nvPicPr>
          <p:cNvPr id="2" name="wave_length.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411760" y="2636912"/>
            <a:ext cx="4215741" cy="3528392"/>
          </a:xfrm>
          <a:prstGeom prst="rect">
            <a:avLst/>
          </a:prstGeom>
        </p:spPr>
      </p:pic>
      <p:sp>
        <p:nvSpPr>
          <p:cNvPr id="3" name="Rectangle 2"/>
          <p:cNvSpPr/>
          <p:nvPr/>
        </p:nvSpPr>
        <p:spPr>
          <a:xfrm>
            <a:off x="5530408" y="107340"/>
            <a:ext cx="3506088" cy="369332"/>
          </a:xfrm>
          <a:prstGeom prst="rect">
            <a:avLst/>
          </a:prstGeom>
        </p:spPr>
        <p:txBody>
          <a:bodyPr wrap="none">
            <a:spAutoFit/>
          </a:bodyPr>
          <a:lstStyle/>
          <a:p>
            <a:pPr>
              <a:defRPr/>
            </a:pPr>
            <a:r>
              <a:rPr lang="he-IL" dirty="0">
                <a:solidFill>
                  <a:srgbClr val="C00000"/>
                </a:solidFill>
                <a:cs typeface="Arial" charset="0"/>
              </a:rPr>
              <a:t>מיומנויות צילום וטכנולוגיה</a:t>
            </a:r>
            <a:r>
              <a:rPr lang="en-US" dirty="0">
                <a:solidFill>
                  <a:srgbClr val="C00000"/>
                </a:solidFill>
                <a:cs typeface="Arial" charset="0"/>
              </a:rPr>
              <a:t>,</a:t>
            </a:r>
            <a:r>
              <a:rPr lang="he-IL" dirty="0">
                <a:solidFill>
                  <a:srgbClr val="C00000"/>
                </a:solidFill>
                <a:cs typeface="Arial" charset="0"/>
              </a:rPr>
              <a:t> גבי גולן </a:t>
            </a:r>
            <a:r>
              <a:rPr lang="en-US" dirty="0">
                <a:solidFill>
                  <a:srgbClr val="C00000"/>
                </a:solidFill>
                <a:cs typeface="Arial" charset="0"/>
              </a:rPr>
              <a:t>©</a:t>
            </a:r>
            <a:endParaRPr lang="en-US" dirty="0">
              <a:solidFill>
                <a:srgbClr val="C00000"/>
              </a:solidFill>
              <a:cs typeface="Arial" charset="0"/>
            </a:endParaRPr>
          </a:p>
        </p:txBody>
      </p:sp>
    </p:spTree>
    <p:extLst>
      <p:ext uri="{BB962C8B-B14F-4D97-AF65-F5344CB8AC3E}">
        <p14:creationId xmlns:p14="http://schemas.microsoft.com/office/powerpoint/2010/main" val="165656321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96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835696" y="548680"/>
            <a:ext cx="5688632" cy="461665"/>
          </a:xfrm>
          <a:prstGeom prst="rect">
            <a:avLst/>
          </a:prstGeom>
        </p:spPr>
        <p:txBody>
          <a:bodyPr wrap="square">
            <a:spAutoFit/>
          </a:bodyPr>
          <a:lstStyle/>
          <a:p>
            <a:pPr algn="ctr" rtl="1"/>
            <a:r>
              <a:rPr lang="he-IL" sz="2400" dirty="0" smtClean="0">
                <a:solidFill>
                  <a:schemeClr val="tx2"/>
                </a:solidFill>
                <a:latin typeface="Verdana" pitchFamily="34" charset="0"/>
              </a:rPr>
              <a:t>טכנולוגיות ויישומי תאורה</a:t>
            </a:r>
            <a:endParaRPr lang="en-US" sz="2400" dirty="0">
              <a:solidFill>
                <a:schemeClr val="tx2"/>
              </a:solidFill>
            </a:endParaRPr>
          </a:p>
        </p:txBody>
      </p:sp>
      <p:sp>
        <p:nvSpPr>
          <p:cNvPr id="8" name="TextBox 7"/>
          <p:cNvSpPr txBox="1"/>
          <p:nvPr/>
        </p:nvSpPr>
        <p:spPr>
          <a:xfrm>
            <a:off x="251520" y="1052736"/>
            <a:ext cx="8856984" cy="6740307"/>
          </a:xfrm>
          <a:prstGeom prst="rect">
            <a:avLst/>
          </a:prstGeom>
          <a:noFill/>
        </p:spPr>
        <p:txBody>
          <a:bodyPr wrap="square" rtlCol="1">
            <a:spAutoFit/>
          </a:bodyPr>
          <a:lstStyle/>
          <a:p>
            <a:pPr algn="r" rtl="1"/>
            <a:r>
              <a:rPr lang="he-IL" dirty="0" smtClean="0"/>
              <a:t>בכוחה של תאוריית הגלים להסביר תופעות רבות הקשורות לאור אולם היא נכשלת בהסברת תופעות רבות אחרות.</a:t>
            </a:r>
          </a:p>
          <a:p>
            <a:pPr algn="r" rtl="1"/>
            <a:endParaRPr lang="he-IL" dirty="0" smtClean="0"/>
          </a:p>
          <a:p>
            <a:pPr algn="r" rtl="1"/>
            <a:r>
              <a:rPr lang="he-IL" dirty="0" smtClean="0"/>
              <a:t>לצורך כך מגייסים את תאוריית הקוואנטים (מנות) שפותחה ע"י אלברט איינשטיין בראשית המאה</a:t>
            </a:r>
          </a:p>
          <a:p>
            <a:pPr algn="r" rtl="1"/>
            <a:r>
              <a:rPr lang="he-IL" dirty="0" smtClean="0"/>
              <a:t>ה- 20.</a:t>
            </a:r>
          </a:p>
          <a:p>
            <a:pPr algn="r" rtl="1"/>
            <a:endParaRPr lang="he-IL" dirty="0" smtClean="0"/>
          </a:p>
          <a:p>
            <a:pPr algn="r" rtl="1"/>
            <a:r>
              <a:rPr lang="he-IL" dirty="0" smtClean="0"/>
              <a:t>עפ"י תאוריית הקוואנטים האור מורכב מ"מנות" קטנות של אנרגיה במסה קבועה. מנות אלו נקראות פוטונים.</a:t>
            </a:r>
          </a:p>
          <a:p>
            <a:pPr algn="r" rtl="1"/>
            <a:endParaRPr lang="he-IL" dirty="0" smtClean="0"/>
          </a:p>
          <a:p>
            <a:pPr algn="r" rtl="1"/>
            <a:r>
              <a:rPr lang="he-IL" b="1" dirty="0" smtClean="0"/>
              <a:t>כיצד נוצר פוטון?</a:t>
            </a:r>
          </a:p>
          <a:p>
            <a:pPr algn="r" rtl="1"/>
            <a:endParaRPr lang="he-IL" dirty="0" smtClean="0"/>
          </a:p>
          <a:p>
            <a:pPr algn="r" rtl="1"/>
            <a:endParaRPr lang="he-IL" dirty="0" smtClean="0"/>
          </a:p>
          <a:p>
            <a:pPr algn="r" rtl="1"/>
            <a:r>
              <a:rPr lang="he-IL" dirty="0" smtClean="0"/>
              <a:t>גרעין האטום מורכב מפרוטונים כבדים בעלי מטען חיובי ומנויטרונים</a:t>
            </a:r>
          </a:p>
          <a:p>
            <a:pPr algn="r" rtl="1"/>
            <a:r>
              <a:rPr lang="he-IL" dirty="0" smtClean="0"/>
              <a:t>חסרי מטען.</a:t>
            </a:r>
          </a:p>
          <a:p>
            <a:pPr algn="r" rtl="1"/>
            <a:r>
              <a:rPr lang="he-IL" dirty="0" smtClean="0"/>
              <a:t>אלקטרונים טעונים במטען שלילי (שמסתם 1/2000 מזו של פרוטון)</a:t>
            </a:r>
          </a:p>
          <a:p>
            <a:pPr algn="r" rtl="1"/>
            <a:r>
              <a:rPr lang="he-IL" dirty="0" smtClean="0"/>
              <a:t>סובבים את הגרעין. </a:t>
            </a:r>
          </a:p>
          <a:p>
            <a:pPr algn="r" rtl="1"/>
            <a:r>
              <a:rPr lang="he-IL" dirty="0" smtClean="0"/>
              <a:t>בתנאים מסויימים פרוטון עשוי לאבד את </a:t>
            </a:r>
          </a:p>
          <a:p>
            <a:pPr algn="r" rtl="1"/>
            <a:r>
              <a:rPr lang="he-IL" dirty="0" smtClean="0"/>
              <a:t>מטענו ולהפוך לניוטרון. תהליך זה, הקרוי התפוררות בטא, גורם </a:t>
            </a:r>
          </a:p>
          <a:p>
            <a:pPr algn="r" rtl="1"/>
            <a:r>
              <a:rPr lang="he-IL" dirty="0" smtClean="0"/>
              <a:t>ליצירת עוד שני חלקיקים קלי משקל: הנויטרינו (אלקטרון חסר מטען)</a:t>
            </a:r>
          </a:p>
          <a:p>
            <a:pPr algn="r" rtl="1"/>
            <a:r>
              <a:rPr lang="he-IL" dirty="0" smtClean="0"/>
              <a:t>והפוזיטרון (אלקטרון בעל מטען חיובי). המצאותם של חלקיקים אלו</a:t>
            </a:r>
          </a:p>
          <a:p>
            <a:pPr algn="r" rtl="1"/>
            <a:r>
              <a:rPr lang="he-IL" dirty="0" smtClean="0"/>
              <a:t>הוכחה בניסויים.</a:t>
            </a:r>
          </a:p>
          <a:p>
            <a:pPr algn="r" rtl="1"/>
            <a:endParaRPr lang="he-IL" dirty="0" smtClean="0"/>
          </a:p>
          <a:p>
            <a:pPr algn="r" rtl="1"/>
            <a:endParaRPr lang="he-IL" dirty="0" smtClean="0"/>
          </a:p>
          <a:p>
            <a:pPr algn="r" rtl="1"/>
            <a:endParaRPr lang="he-IL" dirty="0"/>
          </a:p>
        </p:txBody>
      </p:sp>
      <p:pic>
        <p:nvPicPr>
          <p:cNvPr id="129026" name="Picture 2" descr="http://www.safetyoffice.uwaterloo.ca/hse/radiation/rad_sealed/matter/graphic/atom.jpg"/>
          <p:cNvPicPr>
            <a:picLocks noChangeAspect="1" noChangeArrowheads="1"/>
          </p:cNvPicPr>
          <p:nvPr/>
        </p:nvPicPr>
        <p:blipFill>
          <a:blip r:embed="rId2" cstate="print"/>
          <a:srcRect/>
          <a:stretch>
            <a:fillRect/>
          </a:stretch>
        </p:blipFill>
        <p:spPr bwMode="auto">
          <a:xfrm>
            <a:off x="0" y="4514610"/>
            <a:ext cx="3121745" cy="2343390"/>
          </a:xfrm>
          <a:prstGeom prst="rect">
            <a:avLst/>
          </a:prstGeom>
          <a:noFill/>
        </p:spPr>
      </p:pic>
      <p:sp>
        <p:nvSpPr>
          <p:cNvPr id="2" name="Rectangle 1"/>
          <p:cNvSpPr/>
          <p:nvPr/>
        </p:nvSpPr>
        <p:spPr>
          <a:xfrm>
            <a:off x="5486400" y="166915"/>
            <a:ext cx="3506088" cy="369332"/>
          </a:xfrm>
          <a:prstGeom prst="rect">
            <a:avLst/>
          </a:prstGeom>
        </p:spPr>
        <p:txBody>
          <a:bodyPr wrap="none">
            <a:spAutoFit/>
          </a:bodyPr>
          <a:lstStyle/>
          <a:p>
            <a:pPr>
              <a:defRPr/>
            </a:pPr>
            <a:r>
              <a:rPr lang="he-IL" dirty="0">
                <a:solidFill>
                  <a:srgbClr val="C00000"/>
                </a:solidFill>
                <a:cs typeface="Arial" charset="0"/>
              </a:rPr>
              <a:t>מיומנויות צילום וטכנולוגיה</a:t>
            </a:r>
            <a:r>
              <a:rPr lang="en-US" dirty="0">
                <a:solidFill>
                  <a:srgbClr val="C00000"/>
                </a:solidFill>
                <a:cs typeface="Arial" charset="0"/>
              </a:rPr>
              <a:t>,</a:t>
            </a:r>
            <a:r>
              <a:rPr lang="he-IL" dirty="0">
                <a:solidFill>
                  <a:srgbClr val="C00000"/>
                </a:solidFill>
                <a:cs typeface="Arial" charset="0"/>
              </a:rPr>
              <a:t> גבי גולן </a:t>
            </a:r>
            <a:r>
              <a:rPr lang="en-US" dirty="0">
                <a:solidFill>
                  <a:srgbClr val="C00000"/>
                </a:solidFill>
                <a:cs typeface="Arial" charset="0"/>
              </a:rPr>
              <a:t>©</a:t>
            </a:r>
            <a:endParaRPr lang="en-US" dirty="0">
              <a:solidFill>
                <a:srgbClr val="C00000"/>
              </a:solidFill>
              <a:cs typeface="Arial" charset="0"/>
            </a:endParaRPr>
          </a:p>
        </p:txBody>
      </p:sp>
    </p:spTree>
    <p:extLst>
      <p:ext uri="{BB962C8B-B14F-4D97-AF65-F5344CB8AC3E}">
        <p14:creationId xmlns:p14="http://schemas.microsoft.com/office/powerpoint/2010/main" val="387672828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wipe(down)">
                                      <p:cBhvr>
                                        <p:cTn id="7" dur="500"/>
                                        <p:tgtEl>
                                          <p:spTgt spid="8">
                                            <p:txEl>
                                              <p:pRg st="2" end="2"/>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8">
                                            <p:txEl>
                                              <p:pRg st="3" end="3"/>
                                            </p:txEl>
                                          </p:spTgt>
                                        </p:tgtEl>
                                        <p:attrNameLst>
                                          <p:attrName>style.visibility</p:attrName>
                                        </p:attrNameLst>
                                      </p:cBhvr>
                                      <p:to>
                                        <p:strVal val="visible"/>
                                      </p:to>
                                    </p:set>
                                    <p:animEffect transition="in" filter="wipe(down)">
                                      <p:cBhvr>
                                        <p:cTn id="10" dur="500"/>
                                        <p:tgtEl>
                                          <p:spTgt spid="8">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8">
                                            <p:txEl>
                                              <p:pRg st="5" end="5"/>
                                            </p:txEl>
                                          </p:spTgt>
                                        </p:tgtEl>
                                        <p:attrNameLst>
                                          <p:attrName>style.visibility</p:attrName>
                                        </p:attrNameLst>
                                      </p:cBhvr>
                                      <p:to>
                                        <p:strVal val="visible"/>
                                      </p:to>
                                    </p:set>
                                    <p:animEffect transition="in" filter="wipe(down)">
                                      <p:cBhvr>
                                        <p:cTn id="15" dur="500"/>
                                        <p:tgtEl>
                                          <p:spTgt spid="8">
                                            <p:txEl>
                                              <p:pRg st="5" end="5"/>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8">
                                            <p:txEl>
                                              <p:pRg st="7" end="7"/>
                                            </p:txEl>
                                          </p:spTgt>
                                        </p:tgtEl>
                                        <p:attrNameLst>
                                          <p:attrName>style.visibility</p:attrName>
                                        </p:attrNameLst>
                                      </p:cBhvr>
                                      <p:to>
                                        <p:strVal val="visible"/>
                                      </p:to>
                                    </p:set>
                                    <p:animEffect transition="in" filter="wipe(down)">
                                      <p:cBhvr>
                                        <p:cTn id="20" dur="500"/>
                                        <p:tgtEl>
                                          <p:spTgt spid="8">
                                            <p:txEl>
                                              <p:pRg st="7" end="7"/>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8">
                                            <p:txEl>
                                              <p:pRg st="10" end="10"/>
                                            </p:txEl>
                                          </p:spTgt>
                                        </p:tgtEl>
                                        <p:attrNameLst>
                                          <p:attrName>style.visibility</p:attrName>
                                        </p:attrNameLst>
                                      </p:cBhvr>
                                      <p:to>
                                        <p:strVal val="visible"/>
                                      </p:to>
                                    </p:set>
                                    <p:animEffect transition="in" filter="wipe(down)">
                                      <p:cBhvr>
                                        <p:cTn id="25" dur="500"/>
                                        <p:tgtEl>
                                          <p:spTgt spid="8">
                                            <p:txEl>
                                              <p:pRg st="10" end="10"/>
                                            </p:txEl>
                                          </p:spTgt>
                                        </p:tgtEl>
                                      </p:cBhvr>
                                    </p:animEffect>
                                  </p:childTnLst>
                                </p:cTn>
                              </p:par>
                              <p:par>
                                <p:cTn id="26" presetID="22" presetClass="entr" presetSubtype="4" fill="hold" nodeType="withEffect">
                                  <p:stCondLst>
                                    <p:cond delay="0"/>
                                  </p:stCondLst>
                                  <p:childTnLst>
                                    <p:set>
                                      <p:cBhvr>
                                        <p:cTn id="27" dur="1" fill="hold">
                                          <p:stCondLst>
                                            <p:cond delay="0"/>
                                          </p:stCondLst>
                                        </p:cTn>
                                        <p:tgtEl>
                                          <p:spTgt spid="8">
                                            <p:txEl>
                                              <p:pRg st="11" end="11"/>
                                            </p:txEl>
                                          </p:spTgt>
                                        </p:tgtEl>
                                        <p:attrNameLst>
                                          <p:attrName>style.visibility</p:attrName>
                                        </p:attrNameLst>
                                      </p:cBhvr>
                                      <p:to>
                                        <p:strVal val="visible"/>
                                      </p:to>
                                    </p:set>
                                    <p:animEffect transition="in" filter="wipe(down)">
                                      <p:cBhvr>
                                        <p:cTn id="28" dur="500"/>
                                        <p:tgtEl>
                                          <p:spTgt spid="8">
                                            <p:txEl>
                                              <p:pRg st="11" end="11"/>
                                            </p:txEl>
                                          </p:spTgt>
                                        </p:tgtEl>
                                      </p:cBhvr>
                                    </p:animEffect>
                                  </p:childTnLst>
                                </p:cTn>
                              </p:par>
                              <p:par>
                                <p:cTn id="29" presetID="22" presetClass="entr" presetSubtype="4" fill="hold" nodeType="withEffect">
                                  <p:stCondLst>
                                    <p:cond delay="0"/>
                                  </p:stCondLst>
                                  <p:childTnLst>
                                    <p:set>
                                      <p:cBhvr>
                                        <p:cTn id="30" dur="1" fill="hold">
                                          <p:stCondLst>
                                            <p:cond delay="0"/>
                                          </p:stCondLst>
                                        </p:cTn>
                                        <p:tgtEl>
                                          <p:spTgt spid="8">
                                            <p:txEl>
                                              <p:pRg st="12" end="12"/>
                                            </p:txEl>
                                          </p:spTgt>
                                        </p:tgtEl>
                                        <p:attrNameLst>
                                          <p:attrName>style.visibility</p:attrName>
                                        </p:attrNameLst>
                                      </p:cBhvr>
                                      <p:to>
                                        <p:strVal val="visible"/>
                                      </p:to>
                                    </p:set>
                                    <p:animEffect transition="in" filter="wipe(down)">
                                      <p:cBhvr>
                                        <p:cTn id="31" dur="500"/>
                                        <p:tgtEl>
                                          <p:spTgt spid="8">
                                            <p:txEl>
                                              <p:pRg st="12" end="12"/>
                                            </p:txEl>
                                          </p:spTgt>
                                        </p:tgtEl>
                                      </p:cBhvr>
                                    </p:animEffect>
                                  </p:childTnLst>
                                </p:cTn>
                              </p:par>
                              <p:par>
                                <p:cTn id="32" presetID="22" presetClass="entr" presetSubtype="4" fill="hold" nodeType="withEffect">
                                  <p:stCondLst>
                                    <p:cond delay="0"/>
                                  </p:stCondLst>
                                  <p:childTnLst>
                                    <p:set>
                                      <p:cBhvr>
                                        <p:cTn id="33" dur="1" fill="hold">
                                          <p:stCondLst>
                                            <p:cond delay="0"/>
                                          </p:stCondLst>
                                        </p:cTn>
                                        <p:tgtEl>
                                          <p:spTgt spid="8">
                                            <p:txEl>
                                              <p:pRg st="13" end="13"/>
                                            </p:txEl>
                                          </p:spTgt>
                                        </p:tgtEl>
                                        <p:attrNameLst>
                                          <p:attrName>style.visibility</p:attrName>
                                        </p:attrNameLst>
                                      </p:cBhvr>
                                      <p:to>
                                        <p:strVal val="visible"/>
                                      </p:to>
                                    </p:set>
                                    <p:animEffect transition="in" filter="wipe(down)">
                                      <p:cBhvr>
                                        <p:cTn id="34" dur="500"/>
                                        <p:tgtEl>
                                          <p:spTgt spid="8">
                                            <p:txEl>
                                              <p:pRg st="13" end="13"/>
                                            </p:txEl>
                                          </p:spTgt>
                                        </p:tgtEl>
                                      </p:cBhvr>
                                    </p:animEffect>
                                  </p:childTnLst>
                                </p:cTn>
                              </p:par>
                              <p:par>
                                <p:cTn id="35" presetID="22" presetClass="entr" presetSubtype="4" fill="hold" nodeType="withEffect">
                                  <p:stCondLst>
                                    <p:cond delay="0"/>
                                  </p:stCondLst>
                                  <p:childTnLst>
                                    <p:set>
                                      <p:cBhvr>
                                        <p:cTn id="36" dur="1" fill="hold">
                                          <p:stCondLst>
                                            <p:cond delay="0"/>
                                          </p:stCondLst>
                                        </p:cTn>
                                        <p:tgtEl>
                                          <p:spTgt spid="129026"/>
                                        </p:tgtEl>
                                        <p:attrNameLst>
                                          <p:attrName>style.visibility</p:attrName>
                                        </p:attrNameLst>
                                      </p:cBhvr>
                                      <p:to>
                                        <p:strVal val="visible"/>
                                      </p:to>
                                    </p:set>
                                    <p:animEffect transition="in" filter="wipe(down)">
                                      <p:cBhvr>
                                        <p:cTn id="37" dur="500"/>
                                        <p:tgtEl>
                                          <p:spTgt spid="129026"/>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8">
                                            <p:txEl>
                                              <p:pRg st="14" end="14"/>
                                            </p:txEl>
                                          </p:spTgt>
                                        </p:tgtEl>
                                        <p:attrNameLst>
                                          <p:attrName>style.visibility</p:attrName>
                                        </p:attrNameLst>
                                      </p:cBhvr>
                                      <p:to>
                                        <p:strVal val="visible"/>
                                      </p:to>
                                    </p:set>
                                    <p:animEffect transition="in" filter="wipe(down)">
                                      <p:cBhvr>
                                        <p:cTn id="42" dur="500"/>
                                        <p:tgtEl>
                                          <p:spTgt spid="8">
                                            <p:txEl>
                                              <p:pRg st="14" end="14"/>
                                            </p:txEl>
                                          </p:spTgt>
                                        </p:tgtEl>
                                      </p:cBhvr>
                                    </p:animEffect>
                                  </p:childTnLst>
                                </p:cTn>
                              </p:par>
                              <p:par>
                                <p:cTn id="43" presetID="22" presetClass="entr" presetSubtype="4" fill="hold" nodeType="withEffect">
                                  <p:stCondLst>
                                    <p:cond delay="0"/>
                                  </p:stCondLst>
                                  <p:childTnLst>
                                    <p:set>
                                      <p:cBhvr>
                                        <p:cTn id="44" dur="1" fill="hold">
                                          <p:stCondLst>
                                            <p:cond delay="0"/>
                                          </p:stCondLst>
                                        </p:cTn>
                                        <p:tgtEl>
                                          <p:spTgt spid="8">
                                            <p:txEl>
                                              <p:pRg st="15" end="15"/>
                                            </p:txEl>
                                          </p:spTgt>
                                        </p:tgtEl>
                                        <p:attrNameLst>
                                          <p:attrName>style.visibility</p:attrName>
                                        </p:attrNameLst>
                                      </p:cBhvr>
                                      <p:to>
                                        <p:strVal val="visible"/>
                                      </p:to>
                                    </p:set>
                                    <p:animEffect transition="in" filter="wipe(down)">
                                      <p:cBhvr>
                                        <p:cTn id="45" dur="500"/>
                                        <p:tgtEl>
                                          <p:spTgt spid="8">
                                            <p:txEl>
                                              <p:pRg st="15" end="15"/>
                                            </p:txEl>
                                          </p:spTgt>
                                        </p:tgtEl>
                                      </p:cBhvr>
                                    </p:animEffect>
                                  </p:childTnLst>
                                </p:cTn>
                              </p:par>
                              <p:par>
                                <p:cTn id="46" presetID="22" presetClass="entr" presetSubtype="4" fill="hold" nodeType="withEffect">
                                  <p:stCondLst>
                                    <p:cond delay="0"/>
                                  </p:stCondLst>
                                  <p:childTnLst>
                                    <p:set>
                                      <p:cBhvr>
                                        <p:cTn id="47" dur="1" fill="hold">
                                          <p:stCondLst>
                                            <p:cond delay="0"/>
                                          </p:stCondLst>
                                        </p:cTn>
                                        <p:tgtEl>
                                          <p:spTgt spid="8">
                                            <p:txEl>
                                              <p:pRg st="16" end="16"/>
                                            </p:txEl>
                                          </p:spTgt>
                                        </p:tgtEl>
                                        <p:attrNameLst>
                                          <p:attrName>style.visibility</p:attrName>
                                        </p:attrNameLst>
                                      </p:cBhvr>
                                      <p:to>
                                        <p:strVal val="visible"/>
                                      </p:to>
                                    </p:set>
                                    <p:animEffect transition="in" filter="wipe(down)">
                                      <p:cBhvr>
                                        <p:cTn id="48" dur="500"/>
                                        <p:tgtEl>
                                          <p:spTgt spid="8">
                                            <p:txEl>
                                              <p:pRg st="16" end="16"/>
                                            </p:txEl>
                                          </p:spTgt>
                                        </p:tgtEl>
                                      </p:cBhvr>
                                    </p:animEffect>
                                  </p:childTnLst>
                                </p:cTn>
                              </p:par>
                              <p:par>
                                <p:cTn id="49" presetID="22" presetClass="entr" presetSubtype="4" fill="hold" nodeType="withEffect">
                                  <p:stCondLst>
                                    <p:cond delay="0"/>
                                  </p:stCondLst>
                                  <p:childTnLst>
                                    <p:set>
                                      <p:cBhvr>
                                        <p:cTn id="50" dur="1" fill="hold">
                                          <p:stCondLst>
                                            <p:cond delay="0"/>
                                          </p:stCondLst>
                                        </p:cTn>
                                        <p:tgtEl>
                                          <p:spTgt spid="8">
                                            <p:txEl>
                                              <p:pRg st="17" end="17"/>
                                            </p:txEl>
                                          </p:spTgt>
                                        </p:tgtEl>
                                        <p:attrNameLst>
                                          <p:attrName>style.visibility</p:attrName>
                                        </p:attrNameLst>
                                      </p:cBhvr>
                                      <p:to>
                                        <p:strVal val="visible"/>
                                      </p:to>
                                    </p:set>
                                    <p:animEffect transition="in" filter="wipe(down)">
                                      <p:cBhvr>
                                        <p:cTn id="51" dur="500"/>
                                        <p:tgtEl>
                                          <p:spTgt spid="8">
                                            <p:txEl>
                                              <p:pRg st="17" end="17"/>
                                            </p:txEl>
                                          </p:spTgt>
                                        </p:tgtEl>
                                      </p:cBhvr>
                                    </p:animEffect>
                                  </p:childTnLst>
                                </p:cTn>
                              </p:par>
                              <p:par>
                                <p:cTn id="52" presetID="22" presetClass="entr" presetSubtype="4" fill="hold" nodeType="withEffect">
                                  <p:stCondLst>
                                    <p:cond delay="0"/>
                                  </p:stCondLst>
                                  <p:childTnLst>
                                    <p:set>
                                      <p:cBhvr>
                                        <p:cTn id="53" dur="1" fill="hold">
                                          <p:stCondLst>
                                            <p:cond delay="0"/>
                                          </p:stCondLst>
                                        </p:cTn>
                                        <p:tgtEl>
                                          <p:spTgt spid="8">
                                            <p:txEl>
                                              <p:pRg st="18" end="18"/>
                                            </p:txEl>
                                          </p:spTgt>
                                        </p:tgtEl>
                                        <p:attrNameLst>
                                          <p:attrName>style.visibility</p:attrName>
                                        </p:attrNameLst>
                                      </p:cBhvr>
                                      <p:to>
                                        <p:strVal val="visible"/>
                                      </p:to>
                                    </p:set>
                                    <p:animEffect transition="in" filter="wipe(down)">
                                      <p:cBhvr>
                                        <p:cTn id="54" dur="500"/>
                                        <p:tgtEl>
                                          <p:spTgt spid="8">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835696" y="548680"/>
            <a:ext cx="5688632" cy="461665"/>
          </a:xfrm>
          <a:prstGeom prst="rect">
            <a:avLst/>
          </a:prstGeom>
        </p:spPr>
        <p:txBody>
          <a:bodyPr wrap="square">
            <a:spAutoFit/>
          </a:bodyPr>
          <a:lstStyle/>
          <a:p>
            <a:pPr algn="ctr" rtl="1"/>
            <a:r>
              <a:rPr lang="he-IL" sz="2400" dirty="0" smtClean="0">
                <a:solidFill>
                  <a:schemeClr val="tx2"/>
                </a:solidFill>
                <a:latin typeface="Verdana" pitchFamily="34" charset="0"/>
              </a:rPr>
              <a:t>טכנולוגיות ויישומי תאורה</a:t>
            </a:r>
            <a:endParaRPr lang="en-US" sz="2400" dirty="0">
              <a:solidFill>
                <a:schemeClr val="tx2"/>
              </a:solidFill>
            </a:endParaRPr>
          </a:p>
        </p:txBody>
      </p:sp>
      <p:sp>
        <p:nvSpPr>
          <p:cNvPr id="8" name="TextBox 7"/>
          <p:cNvSpPr txBox="1"/>
          <p:nvPr/>
        </p:nvSpPr>
        <p:spPr>
          <a:xfrm>
            <a:off x="179512" y="1098610"/>
            <a:ext cx="8856984" cy="4801314"/>
          </a:xfrm>
          <a:prstGeom prst="rect">
            <a:avLst/>
          </a:prstGeom>
          <a:noFill/>
        </p:spPr>
        <p:txBody>
          <a:bodyPr wrap="square" rtlCol="1">
            <a:spAutoFit/>
          </a:bodyPr>
          <a:lstStyle/>
          <a:p>
            <a:pPr algn="r" rtl="1"/>
            <a:endParaRPr lang="he-IL" dirty="0" smtClean="0"/>
          </a:p>
          <a:p>
            <a:pPr algn="r" rtl="1"/>
            <a:r>
              <a:rPr lang="he-IL" dirty="0" smtClean="0"/>
              <a:t>כאשר פוזיטרון (בעל מטען חיובי) פוגש אלקטרון רגיל (בעל מטען שלילי) המטענים הנגדיים מבטלים זה את זה. המסה המזערית של שני החלקיקים נעלמת והופכת לאנרגיה.</a:t>
            </a:r>
          </a:p>
          <a:p>
            <a:pPr algn="r" rtl="1"/>
            <a:endParaRPr lang="he-IL" dirty="0" smtClean="0"/>
          </a:p>
          <a:p>
            <a:pPr algn="r" rtl="1"/>
            <a:r>
              <a:rPr lang="he-IL" dirty="0" smtClean="0"/>
              <a:t>אנרגיה זו באה לידי ביטוי כשני פוטונים (מנות) של אור בתהליך הידוע כהשמדה הדדית</a:t>
            </a:r>
          </a:p>
          <a:p>
            <a:pPr algn="r" rtl="1"/>
            <a:r>
              <a:rPr lang="he-IL" dirty="0" smtClean="0"/>
              <a:t>(</a:t>
            </a:r>
            <a:r>
              <a:rPr lang="en-US" dirty="0" smtClean="0"/>
              <a:t>Mutual Annihilation</a:t>
            </a:r>
            <a:r>
              <a:rPr lang="he-IL" dirty="0" smtClean="0"/>
              <a:t>).</a:t>
            </a:r>
          </a:p>
          <a:p>
            <a:pPr algn="r" rtl="1"/>
            <a:endParaRPr lang="he-IL" dirty="0" smtClean="0"/>
          </a:p>
          <a:p>
            <a:pPr algn="r" rtl="1"/>
            <a:endParaRPr lang="he-IL" dirty="0" smtClean="0"/>
          </a:p>
          <a:p>
            <a:pPr algn="r" rtl="1"/>
            <a:endParaRPr lang="he-IL" dirty="0" smtClean="0"/>
          </a:p>
          <a:p>
            <a:pPr algn="r" rtl="1"/>
            <a:endParaRPr lang="he-IL" dirty="0" smtClean="0"/>
          </a:p>
          <a:p>
            <a:pPr algn="r" rtl="1"/>
            <a:endParaRPr lang="he-IL" dirty="0" smtClean="0"/>
          </a:p>
          <a:p>
            <a:pPr algn="r" rtl="1"/>
            <a:endParaRPr lang="he-IL" dirty="0" smtClean="0"/>
          </a:p>
          <a:p>
            <a:pPr algn="r" rtl="1"/>
            <a:endParaRPr lang="he-IL" dirty="0" smtClean="0"/>
          </a:p>
          <a:p>
            <a:pPr algn="r" rtl="1"/>
            <a:r>
              <a:rPr lang="he-IL" dirty="0" smtClean="0"/>
              <a:t>תהליך זה הינו הפיך: כאשר קרינה אלקטרומגנטית מגיעה לסביבתו של גרעין האטום בכוחה לשחרר אלקטרון ופוזיטרון. תהליך היצירה ההדדית ממיר שני פוטונים לזוגות המקוריים של אלקטרון-פוזיטרון.</a:t>
            </a:r>
          </a:p>
          <a:p>
            <a:pPr algn="r" rtl="1"/>
            <a:endParaRPr lang="he-IL" dirty="0" smtClean="0"/>
          </a:p>
        </p:txBody>
      </p:sp>
      <p:pic>
        <p:nvPicPr>
          <p:cNvPr id="4" name="Picture 3" descr="flash010.jpg"/>
          <p:cNvPicPr>
            <a:picLocks noChangeAspect="1"/>
          </p:cNvPicPr>
          <p:nvPr/>
        </p:nvPicPr>
        <p:blipFill>
          <a:blip r:embed="rId2" cstate="print"/>
          <a:stretch>
            <a:fillRect/>
          </a:stretch>
        </p:blipFill>
        <p:spPr>
          <a:xfrm>
            <a:off x="3129512" y="2636912"/>
            <a:ext cx="3026664" cy="1929384"/>
          </a:xfrm>
          <a:prstGeom prst="rect">
            <a:avLst/>
          </a:prstGeom>
        </p:spPr>
      </p:pic>
      <p:sp>
        <p:nvSpPr>
          <p:cNvPr id="2" name="Rectangle 1"/>
          <p:cNvSpPr/>
          <p:nvPr/>
        </p:nvSpPr>
        <p:spPr>
          <a:xfrm>
            <a:off x="5510575" y="191967"/>
            <a:ext cx="3506088" cy="369332"/>
          </a:xfrm>
          <a:prstGeom prst="rect">
            <a:avLst/>
          </a:prstGeom>
        </p:spPr>
        <p:txBody>
          <a:bodyPr wrap="none">
            <a:spAutoFit/>
          </a:bodyPr>
          <a:lstStyle/>
          <a:p>
            <a:pPr>
              <a:defRPr/>
            </a:pPr>
            <a:r>
              <a:rPr lang="he-IL" dirty="0">
                <a:solidFill>
                  <a:srgbClr val="C00000"/>
                </a:solidFill>
                <a:cs typeface="Arial" charset="0"/>
              </a:rPr>
              <a:t>מיומנויות צילום וטכנולוגיה</a:t>
            </a:r>
            <a:r>
              <a:rPr lang="en-US" dirty="0">
                <a:solidFill>
                  <a:srgbClr val="C00000"/>
                </a:solidFill>
                <a:cs typeface="Arial" charset="0"/>
              </a:rPr>
              <a:t>,</a:t>
            </a:r>
            <a:r>
              <a:rPr lang="he-IL" dirty="0">
                <a:solidFill>
                  <a:srgbClr val="C00000"/>
                </a:solidFill>
                <a:cs typeface="Arial" charset="0"/>
              </a:rPr>
              <a:t> גבי גולן </a:t>
            </a:r>
            <a:r>
              <a:rPr lang="en-US" dirty="0">
                <a:solidFill>
                  <a:srgbClr val="C00000"/>
                </a:solidFill>
                <a:cs typeface="Arial" charset="0"/>
              </a:rPr>
              <a:t>©</a:t>
            </a:r>
            <a:endParaRPr lang="en-US" dirty="0">
              <a:solidFill>
                <a:srgbClr val="C00000"/>
              </a:solidFill>
              <a:cs typeface="Arial" charset="0"/>
            </a:endParaRPr>
          </a:p>
        </p:txBody>
      </p:sp>
    </p:spTree>
    <p:extLst>
      <p:ext uri="{BB962C8B-B14F-4D97-AF65-F5344CB8AC3E}">
        <p14:creationId xmlns:p14="http://schemas.microsoft.com/office/powerpoint/2010/main" val="351506550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TotalTime>
  <Words>485</Words>
  <Application>Microsoft Office PowerPoint</Application>
  <PresentationFormat>On-screen Show (4:3)</PresentationFormat>
  <Paragraphs>55</Paragraphs>
  <Slides>5</Slides>
  <Notes>0</Notes>
  <HiddenSlides>0</HiddenSlides>
  <MMClips>1</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PowerPoint Presentation</vt:lpstr>
      <vt:lpstr>PowerPoint Presentation</vt:lpstr>
      <vt:lpstr>PowerPoint Presentation</vt:lpstr>
      <vt:lpstr>PowerPoint Presentation</vt:lpstr>
      <vt:lpstr>PowerPoint Presentation</vt:lpstr>
    </vt:vector>
  </TitlesOfParts>
  <Company>HCJ</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GG</dc:creator>
  <cp:lastModifiedBy>GG</cp:lastModifiedBy>
  <cp:revision>2</cp:revision>
  <dcterms:created xsi:type="dcterms:W3CDTF">2015-03-03T16:02:40Z</dcterms:created>
  <dcterms:modified xsi:type="dcterms:W3CDTF">2015-03-03T17:15:38Z</dcterms:modified>
</cp:coreProperties>
</file>